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81" r:id="rId2"/>
    <p:sldId id="257" r:id="rId3"/>
    <p:sldId id="261" r:id="rId4"/>
    <p:sldId id="268" r:id="rId5"/>
    <p:sldId id="262" r:id="rId6"/>
    <p:sldId id="267" r:id="rId7"/>
    <p:sldId id="269" r:id="rId8"/>
    <p:sldId id="285" r:id="rId9"/>
    <p:sldId id="290" r:id="rId10"/>
    <p:sldId id="265" r:id="rId11"/>
    <p:sldId id="271" r:id="rId12"/>
    <p:sldId id="287" r:id="rId13"/>
    <p:sldId id="288" r:id="rId14"/>
    <p:sldId id="263" r:id="rId15"/>
    <p:sldId id="283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9351" autoAdjust="0"/>
  </p:normalViewPr>
  <p:slideViewPr>
    <p:cSldViewPr snapToGrid="0">
      <p:cViewPr varScale="1">
        <p:scale>
          <a:sx n="60" d="100"/>
          <a:sy n="60" d="100"/>
        </p:scale>
        <p:origin x="9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3C5B9-E7E9-4BB8-8849-2E0B7C91587B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4A0AA-90C4-4747-B6E0-B7746AED3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05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Drive Leading to Goal-Directed Behavior</a:t>
            </a:r>
            <a:r>
              <a:rPr lang="en-US" dirty="0">
                <a:solidFill>
                  <a:schemeClr val="bg1"/>
                </a:solidFill>
              </a:rPr>
              <a:t>: Drive refers to the internal state that pushes an individual to fulfill certain needs or desires. This drive can propel individuals towards engaging in goal-directed behavior. For example, if someone experiences hunger (drive), they may engage in the goal-directed behavior of seeking food.</a:t>
            </a:r>
          </a:p>
          <a:p>
            <a:r>
              <a:rPr lang="en-US" b="1" dirty="0">
                <a:solidFill>
                  <a:schemeClr val="bg1"/>
                </a:solidFill>
              </a:rPr>
              <a:t>Goal-Directed Behavior Fueling Drive</a:t>
            </a:r>
            <a:r>
              <a:rPr lang="en-US" dirty="0">
                <a:solidFill>
                  <a:schemeClr val="bg1"/>
                </a:solidFill>
              </a:rPr>
              <a:t>: Conversely, engaging in goal-directed behavior can also influence one's drive or motivation. When individuals set and achieve goals, it can lead to feelings of accomplishment, satisfaction, and even a surge in motivation to pursue further goals. Success in achieving goals can reinforce the drive to pursue similar objectives in the future.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4A0AA-90C4-4747-B6E0-B7746AED3A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79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85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80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0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542867" y="542767"/>
            <a:ext cx="11106400" cy="577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>
            <a:off x="5082400" y="-259733"/>
            <a:ext cx="2027200" cy="2027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>
            <a:off x="6642867" y="979700"/>
            <a:ext cx="1032800" cy="1032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>
            <a:off x="4626599" y="1081297"/>
            <a:ext cx="284000" cy="284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4"/>
          <p:cNvSpPr/>
          <p:nvPr/>
        </p:nvSpPr>
        <p:spPr>
          <a:xfrm>
            <a:off x="4146500" y="205891"/>
            <a:ext cx="678400" cy="678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4"/>
          <p:cNvSpPr/>
          <p:nvPr/>
        </p:nvSpPr>
        <p:spPr>
          <a:xfrm>
            <a:off x="7194037" y="-114253"/>
            <a:ext cx="284000" cy="284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4"/>
          <p:cNvSpPr/>
          <p:nvPr/>
        </p:nvSpPr>
        <p:spPr>
          <a:xfrm>
            <a:off x="-187200" y="5045605"/>
            <a:ext cx="1463600" cy="14636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4"/>
          <p:cNvSpPr/>
          <p:nvPr/>
        </p:nvSpPr>
        <p:spPr>
          <a:xfrm>
            <a:off x="10772401" y="5888301"/>
            <a:ext cx="1172400" cy="1172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4"/>
          <p:cNvSpPr/>
          <p:nvPr/>
        </p:nvSpPr>
        <p:spPr>
          <a:xfrm>
            <a:off x="542867" y="6268599"/>
            <a:ext cx="449200" cy="449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4"/>
          <p:cNvSpPr/>
          <p:nvPr/>
        </p:nvSpPr>
        <p:spPr>
          <a:xfrm>
            <a:off x="11862101" y="5497761"/>
            <a:ext cx="390400" cy="390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4"/>
          <p:cNvSpPr/>
          <p:nvPr/>
        </p:nvSpPr>
        <p:spPr>
          <a:xfrm>
            <a:off x="10400729" y="6204411"/>
            <a:ext cx="284000" cy="284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4"/>
          <p:cNvSpPr/>
          <p:nvPr/>
        </p:nvSpPr>
        <p:spPr>
          <a:xfrm>
            <a:off x="11295996" y="5604303"/>
            <a:ext cx="125200" cy="12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4"/>
          <p:cNvSpPr/>
          <p:nvPr/>
        </p:nvSpPr>
        <p:spPr>
          <a:xfrm>
            <a:off x="704879" y="4679033"/>
            <a:ext cx="284000" cy="284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4"/>
          <p:cNvSpPr/>
          <p:nvPr/>
        </p:nvSpPr>
        <p:spPr>
          <a:xfrm>
            <a:off x="11103717" y="6219617"/>
            <a:ext cx="509659" cy="50965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2" name="Google Shape;82;p4"/>
          <p:cNvGrpSpPr/>
          <p:nvPr/>
        </p:nvGrpSpPr>
        <p:grpSpPr>
          <a:xfrm>
            <a:off x="205367" y="5458265"/>
            <a:ext cx="678468" cy="638281"/>
            <a:chOff x="5972700" y="2330200"/>
            <a:chExt cx="411625" cy="387275"/>
          </a:xfrm>
        </p:grpSpPr>
        <p:sp>
          <p:nvSpPr>
            <p:cNvPr id="83" name="Google Shape;83;p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5" name="Google Shape;85;p4"/>
          <p:cNvGrpSpPr/>
          <p:nvPr/>
        </p:nvGrpSpPr>
        <p:grpSpPr>
          <a:xfrm>
            <a:off x="6963951" y="1186297"/>
            <a:ext cx="390564" cy="619047"/>
            <a:chOff x="6718575" y="2318625"/>
            <a:chExt cx="256950" cy="407375"/>
          </a:xfrm>
        </p:grpSpPr>
        <p:sp>
          <p:nvSpPr>
            <p:cNvPr id="86" name="Google Shape;86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1656367" y="2272800"/>
            <a:ext cx="88796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sz="4000" i="1"/>
            </a:lvl1pPr>
            <a:lvl2pPr marL="1219170" lvl="1" indent="-558786" algn="ctr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000"/>
              <a:buChar char="◦"/>
              <a:defRPr sz="4000" i="1"/>
            </a:lvl2pPr>
            <a:lvl3pPr marL="1828754" lvl="2" indent="-558786" algn="ctr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000"/>
              <a:buChar char="◦"/>
              <a:defRPr sz="4000" i="1"/>
            </a:lvl3pPr>
            <a:lvl4pPr marL="2438339" lvl="3" indent="-558786" algn="ctr" rtl="0">
              <a:spcBef>
                <a:spcPts val="1333"/>
              </a:spcBef>
              <a:spcAft>
                <a:spcPts val="0"/>
              </a:spcAft>
              <a:buSzPts val="3000"/>
              <a:buChar char="◦"/>
              <a:defRPr sz="4000" i="1"/>
            </a:lvl4pPr>
            <a:lvl5pPr marL="3047924" lvl="4" indent="-558786" algn="ctr" rtl="0">
              <a:spcBef>
                <a:spcPts val="1333"/>
              </a:spcBef>
              <a:spcAft>
                <a:spcPts val="0"/>
              </a:spcAft>
              <a:buSzPts val="3000"/>
              <a:buChar char="◦"/>
              <a:defRPr sz="4000" i="1"/>
            </a:lvl5pPr>
            <a:lvl6pPr marL="3657509" lvl="5" indent="-558786" algn="ctr" rtl="0">
              <a:spcBef>
                <a:spcPts val="1333"/>
              </a:spcBef>
              <a:spcAft>
                <a:spcPts val="0"/>
              </a:spcAft>
              <a:buSzPts val="3000"/>
              <a:buChar char="◦"/>
              <a:defRPr sz="4000" i="1"/>
            </a:lvl6pPr>
            <a:lvl7pPr marL="4267093" lvl="6" indent="-558786" algn="ctr" rtl="0">
              <a:spcBef>
                <a:spcPts val="1333"/>
              </a:spcBef>
              <a:spcAft>
                <a:spcPts val="0"/>
              </a:spcAft>
              <a:buSzPts val="3000"/>
              <a:buChar char="◦"/>
              <a:defRPr sz="4000" i="1"/>
            </a:lvl7pPr>
            <a:lvl8pPr marL="4876678" lvl="7" indent="-558786" algn="ctr" rtl="0">
              <a:spcBef>
                <a:spcPts val="1333"/>
              </a:spcBef>
              <a:spcAft>
                <a:spcPts val="0"/>
              </a:spcAft>
              <a:buSzPts val="3000"/>
              <a:buChar char="◦"/>
              <a:defRPr sz="4000" i="1"/>
            </a:lvl8pPr>
            <a:lvl9pPr marL="5486263" lvl="8" indent="-558786" algn="ctr">
              <a:spcBef>
                <a:spcPts val="1333"/>
              </a:spcBef>
              <a:spcAft>
                <a:spcPts val="1333"/>
              </a:spcAft>
              <a:buSzPts val="3000"/>
              <a:buChar char="◦"/>
              <a:defRPr sz="4000" i="1"/>
            </a:lvl9pPr>
          </a:lstStyle>
          <a:p>
            <a:endParaRPr/>
          </a:p>
        </p:txBody>
      </p:sp>
      <p:sp>
        <p:nvSpPr>
          <p:cNvPr id="95" name="Google Shape;95;p4"/>
          <p:cNvSpPr txBox="1"/>
          <p:nvPr/>
        </p:nvSpPr>
        <p:spPr>
          <a:xfrm>
            <a:off x="4791200" y="11907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>
                <a:solidFill>
                  <a:srgbClr val="FFFFFF"/>
                </a:solidFill>
              </a:rPr>
              <a:t>“</a:t>
            </a:r>
            <a:endParaRPr sz="12800" b="1">
              <a:solidFill>
                <a:srgbClr val="FFFFFF"/>
              </a:solidFill>
            </a:endParaRPr>
          </a:p>
        </p:txBody>
      </p:sp>
      <p:sp>
        <p:nvSpPr>
          <p:cNvPr id="96" name="Google Shape;96;p4"/>
          <p:cNvSpPr txBox="1">
            <a:spLocks noGrp="1"/>
          </p:cNvSpPr>
          <p:nvPr>
            <p:ph type="sldNum" idx="12"/>
          </p:nvPr>
        </p:nvSpPr>
        <p:spPr>
          <a:xfrm>
            <a:off x="10823979" y="55741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14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5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22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56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49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07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7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52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D7B2-0FC8-46CF-974E-FEC558199A0C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4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AD7B2-0FC8-46CF-974E-FEC558199A0C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3A890-CDDA-4061-94E6-0F6F02FEF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68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79" y="679269"/>
            <a:ext cx="10847569" cy="55473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0398" y="5454038"/>
            <a:ext cx="3442611" cy="130925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 AQSA FAYYAZ</a:t>
            </a:r>
          </a:p>
          <a:p>
            <a:pPr algn="ctr"/>
            <a:r>
              <a:rPr lang="en-US" sz="2000" dirty="0"/>
              <a:t>LECTURER- PSYCHOLOGY</a:t>
            </a:r>
          </a:p>
          <a:p>
            <a:pPr algn="ctr"/>
            <a:r>
              <a:rPr lang="en-US" sz="2000" dirty="0"/>
              <a:t>SCIENCE AND HUMANITIES</a:t>
            </a:r>
          </a:p>
        </p:txBody>
      </p:sp>
    </p:spTree>
    <p:extLst>
      <p:ext uri="{BB962C8B-B14F-4D97-AF65-F5344CB8AC3E}">
        <p14:creationId xmlns:p14="http://schemas.microsoft.com/office/powerpoint/2010/main" val="2250882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440"/>
          <a:stretch/>
        </p:blipFill>
        <p:spPr>
          <a:xfrm>
            <a:off x="1227469" y="978795"/>
            <a:ext cx="10028666" cy="49326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18652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82895" y="1215658"/>
            <a:ext cx="7142423" cy="3220155"/>
          </a:xfrm>
        </p:spPr>
        <p:txBody>
          <a:bodyPr/>
          <a:lstStyle/>
          <a:p>
            <a:pPr marL="50799" indent="0" algn="just">
              <a:buNone/>
            </a:pPr>
            <a:r>
              <a:rPr lang="en-US" sz="2400" i="0" dirty="0">
                <a:solidFill>
                  <a:srgbClr val="000000"/>
                </a:solidFill>
              </a:rPr>
              <a:t>Arnold et al (1991): How individuals engage in goal-directed behavior.</a:t>
            </a:r>
          </a:p>
          <a:p>
            <a:pPr marL="507999" indent="-457200" algn="just">
              <a:buAutoNum type="arabicPeriod"/>
            </a:pPr>
            <a:r>
              <a:rPr lang="en-US" sz="2400" b="1" dirty="0">
                <a:solidFill>
                  <a:srgbClr val="000000"/>
                </a:solidFill>
              </a:rPr>
              <a:t>Activation</a:t>
            </a:r>
            <a:r>
              <a:rPr lang="en-US" sz="2400" i="0" dirty="0">
                <a:solidFill>
                  <a:srgbClr val="000000"/>
                </a:solidFill>
              </a:rPr>
              <a:t>: refers to the initiation or start of a behavior. It involves the decision to begin a specific task or activity. It involves the arousal of enthusiasm, interest, or excitement towards achieving a desired outcome.</a:t>
            </a:r>
          </a:p>
          <a:p>
            <a:pPr marL="50799" indent="0" algn="just">
              <a:buNone/>
            </a:pPr>
            <a:r>
              <a:rPr lang="en-US" sz="2400" b="1" i="0" dirty="0">
                <a:solidFill>
                  <a:srgbClr val="FF0000"/>
                </a:solidFill>
              </a:rPr>
              <a:t>Example: </a:t>
            </a:r>
            <a:r>
              <a:rPr lang="en-US" sz="2400" i="0" dirty="0">
                <a:solidFill>
                  <a:schemeClr val="bg1"/>
                </a:solidFill>
              </a:rPr>
              <a:t>A student becoming interested in biology after a captivating class discussion on genetics.</a:t>
            </a:r>
          </a:p>
          <a:p>
            <a:pPr marL="50799" indent="0">
              <a:buNone/>
            </a:pPr>
            <a:r>
              <a:rPr lang="en-US" sz="2400" i="0" dirty="0">
                <a:solidFill>
                  <a:schemeClr val="bg1"/>
                </a:solidFill>
              </a:rPr>
              <a:t>Or</a:t>
            </a:r>
          </a:p>
          <a:p>
            <a:pPr marL="50799" indent="0" algn="just">
              <a:buNone/>
            </a:pPr>
            <a:r>
              <a:rPr lang="en-US" sz="2400" i="0" dirty="0">
                <a:solidFill>
                  <a:srgbClr val="000000"/>
                </a:solidFill>
              </a:rPr>
              <a:t>A student deciding to start working on a challenging assignment rather than procrastinating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7070"/>
          <a:stretch/>
        </p:blipFill>
        <p:spPr>
          <a:xfrm>
            <a:off x="8161505" y="1676121"/>
            <a:ext cx="3463048" cy="41452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3612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51795" y="1842768"/>
            <a:ext cx="6380050" cy="4295426"/>
          </a:xfrm>
        </p:spPr>
        <p:txBody>
          <a:bodyPr/>
          <a:lstStyle/>
          <a:p>
            <a:pPr marL="50799" indent="0" algn="just">
              <a:buNone/>
            </a:pPr>
            <a:r>
              <a:rPr lang="en-US" sz="2800" b="1" i="0" dirty="0">
                <a:solidFill>
                  <a:srgbClr val="000000"/>
                </a:solidFill>
              </a:rPr>
              <a:t>2. </a:t>
            </a:r>
            <a:r>
              <a:rPr lang="en-US" sz="2800" b="1" dirty="0">
                <a:solidFill>
                  <a:srgbClr val="000000"/>
                </a:solidFill>
              </a:rPr>
              <a:t>Persistence: </a:t>
            </a:r>
            <a:r>
              <a:rPr lang="en-US" sz="2800" i="0" dirty="0">
                <a:solidFill>
                  <a:srgbClr val="000000"/>
                </a:solidFill>
              </a:rPr>
              <a:t>it is the sustained effort and determination to continue a behavior or activity over time, despite obstacles, setbacks, or difficulties. High levels of persistence are often associated with strong motivation.</a:t>
            </a:r>
          </a:p>
          <a:p>
            <a:pPr marL="50799" indent="0" algn="just">
              <a:buNone/>
            </a:pPr>
            <a:r>
              <a:rPr lang="en-US" sz="2800" i="0" dirty="0">
                <a:solidFill>
                  <a:srgbClr val="FF0000"/>
                </a:solidFill>
              </a:rPr>
              <a:t>Example: </a:t>
            </a:r>
            <a:r>
              <a:rPr lang="en-US" sz="2800" i="0" dirty="0">
                <a:solidFill>
                  <a:srgbClr val="000000"/>
                </a:solidFill>
              </a:rPr>
              <a:t>An athlete continuing to train regularly even when faced with injuries or decline in performance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216" y="1672046"/>
            <a:ext cx="3716383" cy="37272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31635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77920" y="1860185"/>
            <a:ext cx="9990673" cy="3600089"/>
          </a:xfrm>
        </p:spPr>
        <p:txBody>
          <a:bodyPr/>
          <a:lstStyle/>
          <a:p>
            <a:pPr marL="50799" indent="0" algn="just">
              <a:buNone/>
            </a:pPr>
            <a:r>
              <a:rPr lang="en-US" sz="2800" b="1" i="0" dirty="0">
                <a:solidFill>
                  <a:srgbClr val="000000"/>
                </a:solidFill>
              </a:rPr>
              <a:t>3</a:t>
            </a:r>
            <a:r>
              <a:rPr lang="en-US" sz="2800" b="1" dirty="0">
                <a:solidFill>
                  <a:srgbClr val="000000"/>
                </a:solidFill>
              </a:rPr>
              <a:t>. Intensity: </a:t>
            </a:r>
            <a:r>
              <a:rPr lang="en-US" sz="2800" i="0" dirty="0">
                <a:solidFill>
                  <a:srgbClr val="000000"/>
                </a:solidFill>
              </a:rPr>
              <a:t>is the level of effort and concentration an individual puts into a task or activity. </a:t>
            </a:r>
          </a:p>
          <a:p>
            <a:pPr marL="50799" indent="0" algn="just">
              <a:buNone/>
            </a:pPr>
            <a:r>
              <a:rPr lang="en-US" sz="2800" i="0" dirty="0">
                <a:solidFill>
                  <a:srgbClr val="000000"/>
                </a:solidFill>
              </a:rPr>
              <a:t>It reflects the degree of energy invested in pursuing a goal.</a:t>
            </a:r>
          </a:p>
          <a:p>
            <a:pPr marL="50799" indent="0" algn="just">
              <a:buNone/>
            </a:pPr>
            <a:endParaRPr lang="en-US" sz="2800" i="0" dirty="0">
              <a:solidFill>
                <a:srgbClr val="000000"/>
              </a:solidFill>
            </a:endParaRPr>
          </a:p>
          <a:p>
            <a:pPr marL="50799" indent="0" algn="just">
              <a:buNone/>
            </a:pPr>
            <a:r>
              <a:rPr lang="en-US" sz="2800" i="0" dirty="0">
                <a:solidFill>
                  <a:srgbClr val="FF0000"/>
                </a:solidFill>
              </a:rPr>
              <a:t>Example: </a:t>
            </a:r>
            <a:r>
              <a:rPr lang="en-US" sz="2800" i="0" dirty="0">
                <a:solidFill>
                  <a:schemeClr val="bg1"/>
                </a:solidFill>
              </a:rPr>
              <a:t>An entrepreneur investing long hours and intense focus into launching a new business venture driven by passion and determination.</a:t>
            </a:r>
          </a:p>
        </p:txBody>
      </p:sp>
    </p:spTree>
    <p:extLst>
      <p:ext uri="{BB962C8B-B14F-4D97-AF65-F5344CB8AC3E}">
        <p14:creationId xmlns:p14="http://schemas.microsoft.com/office/powerpoint/2010/main" val="3196230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102" y="519112"/>
            <a:ext cx="913979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34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718" y="860829"/>
            <a:ext cx="3226939" cy="54657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99544" y="2015222"/>
            <a:ext cx="8337639" cy="3947696"/>
          </a:xfrm>
        </p:spPr>
        <p:txBody>
          <a:bodyPr/>
          <a:lstStyle/>
          <a:p>
            <a:pPr algn="just" fontAlgn="base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Adjust your goals to focus on things that really matter to you</a:t>
            </a:r>
          </a:p>
          <a:p>
            <a:pPr algn="just" fontAlgn="base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If you're tackling something that is just too big or too overwhelming, break it up into smaller steps and try setting your sights on achieving that first step toward progress</a:t>
            </a:r>
          </a:p>
          <a:p>
            <a:pPr algn="just" fontAlgn="base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Remind yourself about what you achieved in the past and what/ where your strengths lie</a:t>
            </a:r>
          </a:p>
          <a:p>
            <a:pPr algn="just" fontAlgn="base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</a:rPr>
              <a:t>If there are things you feel insecure about, try working on making improvements in those areas so that you feel more skilled and capable.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85175" y="104770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Tips For Finding Motivation</a:t>
            </a:r>
          </a:p>
        </p:txBody>
      </p:sp>
    </p:spTree>
    <p:extLst>
      <p:ext uri="{BB962C8B-B14F-4D97-AF65-F5344CB8AC3E}">
        <p14:creationId xmlns:p14="http://schemas.microsoft.com/office/powerpoint/2010/main" val="2821363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69" y="1111827"/>
            <a:ext cx="8439295" cy="4413467"/>
          </a:xfrm>
        </p:spPr>
      </p:pic>
    </p:spTree>
    <p:extLst>
      <p:ext uri="{BB962C8B-B14F-4D97-AF65-F5344CB8AC3E}">
        <p14:creationId xmlns:p14="http://schemas.microsoft.com/office/powerpoint/2010/main" val="6268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-946419" y="1301400"/>
            <a:ext cx="8879600" cy="1093200"/>
          </a:xfrm>
        </p:spPr>
        <p:txBody>
          <a:bodyPr/>
          <a:lstStyle/>
          <a:p>
            <a:pPr marL="50799" indent="0">
              <a:buNone/>
            </a:pPr>
            <a:r>
              <a:rPr lang="en-US" b="1" i="0" dirty="0">
                <a:solidFill>
                  <a:schemeClr val="tx2">
                    <a:lumMod val="10000"/>
                  </a:schemeClr>
                </a:solidFill>
              </a:rPr>
              <a:t>LEARNING OUTCOMES</a:t>
            </a:r>
          </a:p>
          <a:p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1085842" y="2458483"/>
            <a:ext cx="10214826" cy="2575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585" indent="-609585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10000"/>
                  </a:schemeClr>
                </a:solidFill>
              </a:rPr>
              <a:t>Understanding the definition and nature of Motivation.</a:t>
            </a:r>
          </a:p>
          <a:p>
            <a:pPr marL="609585" indent="-609585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10000"/>
                  </a:schemeClr>
                </a:solidFill>
              </a:rPr>
              <a:t>Types of motivation</a:t>
            </a:r>
          </a:p>
          <a:p>
            <a:pPr marL="609585" indent="-609585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10000"/>
                  </a:schemeClr>
                </a:solidFill>
              </a:rPr>
              <a:t>Theories of motivation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>
                  <a:lumMod val="10000"/>
                </a:schemeClr>
              </a:solidFill>
            </a:endParaRPr>
          </a:p>
          <a:p>
            <a:pPr algn="ctr"/>
            <a:endParaRPr lang="en-US" sz="3733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928" y="4226015"/>
            <a:ext cx="4164706" cy="19135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480" y="625679"/>
            <a:ext cx="3466290" cy="1922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394" y="4162132"/>
            <a:ext cx="4613534" cy="19135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63819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73355" y="1125397"/>
            <a:ext cx="3250915" cy="1093200"/>
          </a:xfrm>
        </p:spPr>
        <p:txBody>
          <a:bodyPr/>
          <a:lstStyle/>
          <a:p>
            <a:pPr marL="50799" indent="0">
              <a:buNone/>
            </a:pPr>
            <a:r>
              <a:rPr lang="en-US" b="1" i="0" dirty="0">
                <a:solidFill>
                  <a:srgbClr val="000000"/>
                </a:solidFill>
              </a:rPr>
              <a:t>MOTIVATION</a:t>
            </a:r>
          </a:p>
          <a:p>
            <a:endParaRPr lang="en-US" b="1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1115023" y="2050224"/>
            <a:ext cx="104405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solidFill>
                  <a:srgbClr val="000000"/>
                </a:solidFill>
              </a:rPr>
              <a:t>Many people know motivation as a </a:t>
            </a:r>
            <a:r>
              <a:rPr lang="en-US" sz="2800" b="1" dirty="0">
                <a:solidFill>
                  <a:srgbClr val="000000"/>
                </a:solidFill>
              </a:rPr>
              <a:t>driving force /Reasoning </a:t>
            </a:r>
            <a:r>
              <a:rPr lang="en-US" sz="2800" dirty="0">
                <a:solidFill>
                  <a:srgbClr val="000000"/>
                </a:solidFill>
              </a:rPr>
              <a:t>behind an action.</a:t>
            </a:r>
          </a:p>
          <a:p>
            <a:pPr algn="just"/>
            <a:endParaRPr lang="en-US" sz="2800" dirty="0">
              <a:solidFill>
                <a:srgbClr val="000000"/>
              </a:solidFill>
            </a:endParaRPr>
          </a:p>
          <a:p>
            <a:pPr algn="just"/>
            <a:r>
              <a:rPr lang="en-US" sz="2800" dirty="0">
                <a:solidFill>
                  <a:srgbClr val="000000"/>
                </a:solidFill>
              </a:rPr>
              <a:t>The term ‘motivation’ is derived from the word ‘motive ’. </a:t>
            </a:r>
          </a:p>
          <a:p>
            <a:pPr algn="just"/>
            <a:endParaRPr lang="en-US" sz="2800" dirty="0">
              <a:solidFill>
                <a:srgbClr val="000000"/>
              </a:solidFill>
            </a:endParaRPr>
          </a:p>
          <a:p>
            <a:pPr algn="just"/>
            <a:r>
              <a:rPr lang="en-US" sz="2800" dirty="0">
                <a:solidFill>
                  <a:srgbClr val="000000"/>
                </a:solidFill>
              </a:rPr>
              <a:t>Motive may be defined as needs, wants, drives within the individual</a:t>
            </a:r>
          </a:p>
          <a:p>
            <a:pPr algn="just"/>
            <a:endParaRPr lang="en-US" sz="2400" dirty="0">
              <a:solidFill>
                <a:srgbClr val="000000"/>
              </a:solidFill>
            </a:endParaRPr>
          </a:p>
          <a:p>
            <a:pPr algn="just"/>
            <a:endParaRPr lang="en-US" sz="2400" dirty="0">
              <a:solidFill>
                <a:srgbClr val="000000"/>
              </a:solidFill>
            </a:endParaRPr>
          </a:p>
          <a:p>
            <a:pPr algn="just"/>
            <a:endParaRPr lang="en-US" sz="2400" dirty="0">
              <a:solidFill>
                <a:srgbClr val="000000"/>
              </a:solidFill>
            </a:endParaRPr>
          </a:p>
          <a:p>
            <a:pPr algn="ctr"/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80" y="4571999"/>
            <a:ext cx="6139543" cy="21161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02545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30309" y="1809159"/>
            <a:ext cx="10406130" cy="3419663"/>
          </a:xfrm>
        </p:spPr>
        <p:txBody>
          <a:bodyPr/>
          <a:lstStyle/>
          <a:p>
            <a:pPr marL="50799" indent="0" algn="just">
              <a:buNone/>
            </a:pPr>
            <a:r>
              <a:rPr lang="en-US" sz="2800" i="0" dirty="0">
                <a:solidFill>
                  <a:srgbClr val="000000"/>
                </a:solidFill>
              </a:rPr>
              <a:t>A motivation is a condition that energizes behavior and gives it direction. </a:t>
            </a:r>
          </a:p>
          <a:p>
            <a:pPr marL="50799" indent="0" algn="just">
              <a:buNone/>
            </a:pPr>
            <a:endParaRPr lang="en-US" sz="2800" i="0" dirty="0">
              <a:solidFill>
                <a:srgbClr val="000000"/>
              </a:solidFill>
            </a:endParaRPr>
          </a:p>
          <a:p>
            <a:pPr marL="50799" indent="0" algn="just">
              <a:buNone/>
            </a:pPr>
            <a:r>
              <a:rPr lang="en-US" sz="2800" i="0" dirty="0">
                <a:solidFill>
                  <a:srgbClr val="000000"/>
                </a:solidFill>
              </a:rPr>
              <a:t>Motivation is the process that </a:t>
            </a:r>
            <a:r>
              <a:rPr lang="en-US" sz="2800" b="1" i="0" u="sng" dirty="0">
                <a:solidFill>
                  <a:srgbClr val="000000"/>
                </a:solidFill>
              </a:rPr>
              <a:t>initiates, guides, and maintains goal-oriented behaviors.</a:t>
            </a:r>
            <a:r>
              <a:rPr lang="en-US" sz="2800" i="0" dirty="0">
                <a:solidFill>
                  <a:srgbClr val="000000"/>
                </a:solidFill>
              </a:rPr>
              <a:t> It is what causes you to act, whether it is getting a glass of water (goal) to reduce thirst (drive) or reading a book to gain knowledge.</a:t>
            </a:r>
          </a:p>
          <a:p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210090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82092" y="2716305"/>
            <a:ext cx="8879600" cy="2987809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v"/>
            </a:pPr>
            <a:r>
              <a:rPr lang="en-US" i="0" dirty="0">
                <a:solidFill>
                  <a:srgbClr val="000000"/>
                </a:solidFill>
              </a:rPr>
              <a:t>Based on motives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i="0" dirty="0">
                <a:solidFill>
                  <a:srgbClr val="000000"/>
                </a:solidFill>
              </a:rPr>
              <a:t>Goal directed behavior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i="0" dirty="0">
                <a:solidFill>
                  <a:srgbClr val="000000"/>
                </a:solidFill>
              </a:rPr>
              <a:t>Related to satisfaction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7832" y="168172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0000"/>
                </a:solidFill>
                <a:latin typeface="+mn-lt"/>
              </a:rPr>
              <a:t>NATURE OF MOTIVATION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48" y="1501684"/>
            <a:ext cx="4130584" cy="413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85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97229" y="1996656"/>
            <a:ext cx="10482329" cy="3870151"/>
          </a:xfrm>
        </p:spPr>
        <p:txBody>
          <a:bodyPr/>
          <a:lstStyle/>
          <a:p>
            <a:pPr marL="565149" lvl="1" indent="-514350" algn="just">
              <a:spcBef>
                <a:spcPts val="800"/>
              </a:spcBef>
              <a:buFont typeface="Arial" panose="020B0604020202020204" pitchFamily="34" charset="0"/>
              <a:buAutoNum type="arabicPeriod"/>
            </a:pPr>
            <a:r>
              <a:rPr lang="en-US" sz="2400" i="0" u="sng" dirty="0">
                <a:solidFill>
                  <a:srgbClr val="000000"/>
                </a:solidFill>
              </a:rPr>
              <a:t>Extrinsic motivations</a:t>
            </a:r>
            <a:r>
              <a:rPr lang="en-US" sz="2400" i="0" dirty="0">
                <a:solidFill>
                  <a:srgbClr val="000000"/>
                </a:solidFill>
              </a:rPr>
              <a:t> is reward-driven behavior. A desire to perform a behavior to obtain an </a:t>
            </a:r>
            <a:r>
              <a:rPr lang="en-US" sz="2400" b="1" i="0" dirty="0">
                <a:solidFill>
                  <a:srgbClr val="000000"/>
                </a:solidFill>
              </a:rPr>
              <a:t>external reward or avoid  punishment</a:t>
            </a:r>
          </a:p>
          <a:p>
            <a:pPr marL="50799" indent="0" algn="just">
              <a:buNone/>
            </a:pPr>
            <a:r>
              <a:rPr lang="en-US" sz="2400" i="0" dirty="0">
                <a:solidFill>
                  <a:srgbClr val="000000"/>
                </a:solidFill>
              </a:rPr>
              <a:t>Examples are: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competing in sports for trophies.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completing work for money.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customer loyalty discounts.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buy one, get one free sales.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Helping other because you hope for praise.</a:t>
            </a:r>
            <a:endParaRPr lang="en-US" sz="2400" dirty="0">
              <a:solidFill>
                <a:srgbClr val="000000"/>
              </a:solidFill>
            </a:endParaRPr>
          </a:p>
          <a:p>
            <a:pPr marL="565149" indent="-514350" algn="just">
              <a:buAutoNum type="arabicPeriod"/>
            </a:pPr>
            <a:endParaRPr lang="en-US" sz="2400" i="0" dirty="0">
              <a:solidFill>
                <a:srgbClr val="000000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63958" y="1333876"/>
            <a:ext cx="10515600" cy="7782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0000"/>
                </a:solidFill>
                <a:latin typeface="+mn-lt"/>
              </a:rPr>
              <a:t>TYPES OF MOTIVATION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0049"/>
          <a:stretch/>
        </p:blipFill>
        <p:spPr>
          <a:xfrm>
            <a:off x="7605646" y="3360313"/>
            <a:ext cx="4386732" cy="30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576" y="85699"/>
            <a:ext cx="2026115" cy="202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34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15454" y="1667493"/>
            <a:ext cx="10179318" cy="1075707"/>
          </a:xfrm>
        </p:spPr>
        <p:txBody>
          <a:bodyPr/>
          <a:lstStyle/>
          <a:p>
            <a:pPr marL="50799" indent="0" algn="just">
              <a:buNone/>
            </a:pPr>
            <a:r>
              <a:rPr lang="en-US" sz="2400" i="0" dirty="0">
                <a:solidFill>
                  <a:srgbClr val="000000"/>
                </a:solidFill>
              </a:rPr>
              <a:t>2. </a:t>
            </a:r>
            <a:r>
              <a:rPr lang="en-US" sz="2400" i="0" u="sng" dirty="0">
                <a:solidFill>
                  <a:srgbClr val="000000"/>
                </a:solidFill>
              </a:rPr>
              <a:t>Intrinsic motivations</a:t>
            </a:r>
            <a:r>
              <a:rPr lang="en-US" sz="2400" i="0" dirty="0">
                <a:solidFill>
                  <a:srgbClr val="000000"/>
                </a:solidFill>
              </a:rPr>
              <a:t>: are those that arise from within the individual </a:t>
            </a:r>
            <a:r>
              <a:rPr lang="en-US" sz="2400" b="1" i="0" dirty="0">
                <a:solidFill>
                  <a:srgbClr val="000000"/>
                </a:solidFill>
              </a:rPr>
              <a:t>OR</a:t>
            </a:r>
          </a:p>
          <a:p>
            <a:pPr marL="50799" lvl="1" indent="0" algn="just">
              <a:spcBef>
                <a:spcPts val="800"/>
              </a:spcBef>
              <a:buNone/>
            </a:pPr>
            <a:r>
              <a:rPr lang="en-US" sz="2400" i="0" dirty="0">
                <a:solidFill>
                  <a:srgbClr val="000000"/>
                </a:solidFill>
              </a:rPr>
              <a:t>A desire to perform a behavior originates within the individual</a:t>
            </a:r>
          </a:p>
          <a:p>
            <a:pPr marL="50799" lvl="1" indent="0" algn="just">
              <a:spcBef>
                <a:spcPts val="800"/>
              </a:spcBef>
              <a:buNone/>
            </a:pPr>
            <a:endParaRPr lang="en-US" sz="2400" i="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538"/>
          <a:stretch/>
        </p:blipFill>
        <p:spPr>
          <a:xfrm>
            <a:off x="7848198" y="3246093"/>
            <a:ext cx="4343802" cy="30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986665" y="1779727"/>
            <a:ext cx="6732744" cy="42310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558786" algn="ctr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 pitchFamily="34" charset="0"/>
              <a:buChar char="○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558786" algn="ctr" defTabSz="914400" rtl="0" eaLnBrk="1" latinLnBrk="0" hangingPunct="1">
              <a:lnSpc>
                <a:spcPct val="90000"/>
              </a:lnSpc>
              <a:spcBef>
                <a:spcPts val="1333"/>
              </a:spcBef>
              <a:spcAft>
                <a:spcPts val="1333"/>
              </a:spcAft>
              <a:buSzPts val="3000"/>
              <a:buFont typeface="Arial" panose="020B0604020202020204" pitchFamily="34" charset="0"/>
              <a:buChar char="◦"/>
              <a:defRPr sz="4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799" lvl="1" indent="0" algn="just">
              <a:spcBef>
                <a:spcPts val="800"/>
              </a:spcBef>
              <a:buFont typeface="Arial" panose="020B0604020202020204" pitchFamily="34" charset="0"/>
              <a:buNone/>
            </a:pPr>
            <a:endParaRPr lang="en-US" sz="2400" i="0" dirty="0">
              <a:solidFill>
                <a:srgbClr val="000000"/>
              </a:solidFill>
            </a:endParaRPr>
          </a:p>
          <a:p>
            <a:pPr marL="50799" lvl="1" indent="0" algn="just">
              <a:spcBef>
                <a:spcPts val="800"/>
              </a:spcBef>
              <a:buFont typeface="Arial" panose="020B0604020202020204" pitchFamily="34" charset="0"/>
              <a:buNone/>
            </a:pPr>
            <a:endParaRPr lang="en-US" sz="2400" i="0" dirty="0">
              <a:solidFill>
                <a:srgbClr val="000000"/>
              </a:solidFill>
            </a:endParaRPr>
          </a:p>
          <a:p>
            <a:pPr marL="50799" lvl="1" indent="0" algn="just">
              <a:spcBef>
                <a:spcPts val="800"/>
              </a:spcBef>
              <a:buFont typeface="Arial" panose="020B0604020202020204" pitchFamily="34" charset="0"/>
              <a:buNone/>
            </a:pPr>
            <a:r>
              <a:rPr lang="en-US" sz="2400" i="0" dirty="0">
                <a:solidFill>
                  <a:srgbClr val="000000"/>
                </a:solidFill>
              </a:rPr>
              <a:t>For example:</a:t>
            </a:r>
          </a:p>
          <a:p>
            <a:pPr marL="393699" lvl="1" indent="-342900" algn="just">
              <a:spcBef>
                <a:spcPts val="800"/>
              </a:spcBef>
            </a:pPr>
            <a:r>
              <a:rPr lang="en-US" sz="2400" dirty="0">
                <a:solidFill>
                  <a:srgbClr val="000000"/>
                </a:solidFill>
              </a:rPr>
              <a:t>Doing a complicated cross-word puzzle purely for the personal gratification of solving a problem.</a:t>
            </a:r>
          </a:p>
          <a:p>
            <a:pPr marL="393699" lvl="1" indent="-342900" algn="just">
              <a:spcBef>
                <a:spcPts val="800"/>
              </a:spcBef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Learning new language because you like experiencing new  things.</a:t>
            </a:r>
          </a:p>
          <a:p>
            <a:pPr marL="393699" lvl="1" indent="-342900" algn="just">
              <a:spcBef>
                <a:spcPts val="800"/>
              </a:spcBef>
            </a:pPr>
            <a:r>
              <a:rPr lang="en-US" sz="2400" dirty="0">
                <a:solidFill>
                  <a:srgbClr val="000000"/>
                </a:solidFill>
              </a:rPr>
              <a:t>Taking on more responsibility at work because you enjoy being challenged &amp; feeling accomplished.</a:t>
            </a:r>
          </a:p>
          <a:p>
            <a:pPr marL="393699" lvl="1" indent="-342900" algn="just">
              <a:spcBef>
                <a:spcPts val="800"/>
              </a:spcBef>
            </a:pPr>
            <a:endParaRPr lang="en-US" sz="2400" dirty="0">
              <a:solidFill>
                <a:srgbClr val="000000"/>
              </a:solidFill>
            </a:endParaRPr>
          </a:p>
          <a:p>
            <a:pPr marL="50799" indent="0" algn="l">
              <a:buFont typeface="Arial" panose="020B0604020202020204" pitchFamily="34" charset="0"/>
              <a:buNone/>
            </a:pPr>
            <a:endParaRPr lang="en-US" i="0" dirty="0">
              <a:solidFill>
                <a:srgbClr val="000000"/>
              </a:solidFill>
            </a:endParaRPr>
          </a:p>
          <a:p>
            <a:endParaRPr lang="en-US" i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317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26" y="1761030"/>
            <a:ext cx="8421188" cy="4422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23544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56367" y="2272800"/>
            <a:ext cx="8879600" cy="3262238"/>
          </a:xfrm>
        </p:spPr>
        <p:txBody>
          <a:bodyPr/>
          <a:lstStyle/>
          <a:p>
            <a:r>
              <a:rPr lang="en-US" dirty="0"/>
              <a:t>Motivation is a complex phenomenon influenced by various factors.</a:t>
            </a:r>
          </a:p>
          <a:p>
            <a:pPr marL="50799" indent="0">
              <a:buNone/>
            </a:pPr>
            <a:r>
              <a:rPr lang="en-US" dirty="0"/>
              <a:t>However, three key components that are often identified in motivational theories are,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683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1009</TotalTime>
  <Words>689</Words>
  <Application>Microsoft Office PowerPoint</Application>
  <PresentationFormat>Widescreen</PresentationFormat>
  <Paragraphs>62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Rounded MT Bold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uzma Fayyaz</dc:creator>
  <cp:lastModifiedBy>ESHOP</cp:lastModifiedBy>
  <cp:revision>61</cp:revision>
  <dcterms:created xsi:type="dcterms:W3CDTF">2022-03-01T15:50:45Z</dcterms:created>
  <dcterms:modified xsi:type="dcterms:W3CDTF">2025-02-22T06:56:45Z</dcterms:modified>
</cp:coreProperties>
</file>